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674" r:id="rId2"/>
    <p:sldMasterId id="2147483686" r:id="rId3"/>
  </p:sldMasterIdLst>
  <p:notesMasterIdLst>
    <p:notesMasterId r:id="rId23"/>
  </p:notesMasterIdLst>
  <p:handoutMasterIdLst>
    <p:handoutMasterId r:id="rId24"/>
  </p:handoutMasterIdLst>
  <p:sldIdLst>
    <p:sldId id="297" r:id="rId4"/>
    <p:sldId id="312" r:id="rId5"/>
    <p:sldId id="259" r:id="rId6"/>
    <p:sldId id="260" r:id="rId7"/>
    <p:sldId id="281" r:id="rId8"/>
    <p:sldId id="264" r:id="rId9"/>
    <p:sldId id="300" r:id="rId10"/>
    <p:sldId id="308" r:id="rId11"/>
    <p:sldId id="309" r:id="rId12"/>
    <p:sldId id="301" r:id="rId13"/>
    <p:sldId id="305" r:id="rId14"/>
    <p:sldId id="307" r:id="rId15"/>
    <p:sldId id="306" r:id="rId16"/>
    <p:sldId id="311" r:id="rId17"/>
    <p:sldId id="302" r:id="rId18"/>
    <p:sldId id="303" r:id="rId19"/>
    <p:sldId id="310" r:id="rId20"/>
    <p:sldId id="313" r:id="rId21"/>
    <p:sldId id="296" r:id="rId22"/>
  </p:sldIdLst>
  <p:sldSz cx="9144000" cy="6858000" type="screen4x3"/>
  <p:notesSz cx="9144000" cy="6858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0" d="100"/>
          <a:sy n="120" d="100"/>
        </p:scale>
        <p:origin x="-72" y="-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d-ID" smtClean="0"/>
              <a:t>BHD UNTUK PERAWAT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id-ID" smtClean="0"/>
              <a:t>01/08/2020</a:t>
            </a:r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d-ID" smtClean="0"/>
              <a:t>IGD RS IMANUEL</a:t>
            </a:r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F6E2BB-4ACD-4CCA-809D-975E9FADBC46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800994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d-ID" smtClean="0"/>
              <a:t>BHD UNTUK PERAWAT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id-ID" smtClean="0"/>
              <a:t>01/08/2020</a:t>
            </a:r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d-ID" smtClean="0"/>
              <a:t>IGD RS IMANUEL</a:t>
            </a:r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FDA69D-C32C-4DAB-A9FB-EA4BE71FF22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0497576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FDA69D-C32C-4DAB-A9FB-EA4BE71FF22E}" type="slidenum">
              <a:rPr lang="id-ID" smtClean="0"/>
              <a:t>3</a:t>
            </a:fld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id-ID" smtClean="0"/>
              <a:t>01/08/2020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id-ID" smtClean="0"/>
              <a:t>IGD RS IMANUEL</a:t>
            </a:r>
            <a:endParaRPr lang="id-ID"/>
          </a:p>
        </p:txBody>
      </p:sp>
      <p:sp>
        <p:nvSpPr>
          <p:cNvPr id="7" name="Header Placeholder 6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id-ID" smtClean="0"/>
              <a:t>BHD UNTUK PERAWAT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55130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id-ID" smtClean="0">
                <a:solidFill>
                  <a:prstClr val="black"/>
                </a:solidFill>
              </a:rPr>
              <a:t>IGD RS IMANUEL</a:t>
            </a:r>
            <a:endParaRPr lang="id-ID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id-ID" smtClean="0"/>
              <a:t>01/08/2020</a:t>
            </a:r>
            <a:endParaRPr lang="id-ID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id-ID" smtClean="0"/>
              <a:t>BHD UNTUK PERAWAT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43696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6683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590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309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147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444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4938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3829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379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indent="-283464">
              <a:lnSpc>
                <a:spcPts val="3000"/>
              </a:lnSpc>
              <a:spcBef>
                <a:spcPts val="600"/>
              </a:spcBef>
              <a:buClr>
                <a:srgbClr val="3891A7"/>
              </a:buClr>
              <a:buSzPct val="80000"/>
              <a:buFont typeface="Wingdings 2"/>
              <a:buNone/>
            </a:pPr>
            <a:endParaRPr lang="en-US" sz="3200">
              <a:solidFill>
                <a:prstClr val="black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9474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7366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4893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7335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3409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4470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3818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087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035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052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9895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indent="-283464">
              <a:lnSpc>
                <a:spcPts val="3000"/>
              </a:lnSpc>
              <a:spcBef>
                <a:spcPts val="600"/>
              </a:spcBef>
              <a:buClr>
                <a:srgbClr val="3891A7"/>
              </a:buClr>
              <a:buSzPct val="80000"/>
              <a:buFont typeface="Wingdings 2"/>
              <a:buNone/>
            </a:pPr>
            <a:endParaRPr lang="en-US" sz="3200">
              <a:solidFill>
                <a:prstClr val="black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2106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9468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114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r>
              <a:rPr kumimoji="0" lang="en-US" smtClean="0"/>
              <a:t>IGD RS IMANUEL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r>
              <a:rPr lang="id-ID" smtClean="0"/>
              <a:t>1/8/2020</a:t>
            </a:r>
            <a:endParaRPr lang="en-US" dirty="0">
              <a:solidFill>
                <a:schemeClr val="accent1">
                  <a:shade val="75000"/>
                </a:scheme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r>
              <a:rPr kumimoji="0" lang="en-US" smtClean="0">
                <a:solidFill>
                  <a:schemeClr val="accent1">
                    <a:shade val="75000"/>
                  </a:schemeClr>
                </a:solidFill>
              </a:rPr>
              <a:t>IGD RS IMANUEL</a:t>
            </a:r>
            <a:endParaRPr kumimoji="0" lang="en-US" dirty="0">
              <a:solidFill>
                <a:schemeClr val="accent1">
                  <a:shade val="75000"/>
                </a:schemeClr>
              </a:solidFill>
            </a:endParaRPr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1">
                  <a:shade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887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‹#›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71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hdr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1</a:t>
            </a:fld>
            <a:endParaRPr kumimoji="0"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8096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10</a:t>
            </a:fld>
            <a:endParaRPr kumimoji="0"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id-ID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286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CODE BLUE SYSTEM</a:t>
            </a:r>
            <a:endParaRPr lang="id-ID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Strategi</a:t>
            </a:r>
            <a:r>
              <a:rPr lang="en-US" dirty="0"/>
              <a:t> </a:t>
            </a:r>
            <a:r>
              <a:rPr lang="en-US" dirty="0" err="1"/>
              <a:t>pencegahan</a:t>
            </a:r>
            <a:r>
              <a:rPr lang="en-US" dirty="0"/>
              <a:t> </a:t>
            </a:r>
            <a:r>
              <a:rPr lang="en-US" dirty="0" err="1"/>
              <a:t>kejadian</a:t>
            </a:r>
            <a:r>
              <a:rPr lang="en-US" dirty="0"/>
              <a:t> </a:t>
            </a:r>
            <a:r>
              <a:rPr lang="en-US" dirty="0" err="1"/>
              <a:t>henti</a:t>
            </a:r>
            <a:r>
              <a:rPr lang="en-US" dirty="0"/>
              <a:t> </a:t>
            </a:r>
            <a:r>
              <a:rPr lang="en-US" dirty="0" err="1"/>
              <a:t>jantung</a:t>
            </a:r>
            <a:r>
              <a:rPr lang="en-US" dirty="0"/>
              <a:t>, </a:t>
            </a:r>
            <a:r>
              <a:rPr lang="en-US" dirty="0" err="1"/>
              <a:t>aktivasi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emergency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resusitasi</a:t>
            </a:r>
            <a:r>
              <a:rPr lang="en-US" dirty="0"/>
              <a:t> </a:t>
            </a:r>
            <a:r>
              <a:rPr lang="en-US" dirty="0" err="1"/>
              <a:t>kejadian</a:t>
            </a:r>
            <a:r>
              <a:rPr lang="en-US" dirty="0"/>
              <a:t> </a:t>
            </a:r>
            <a:r>
              <a:rPr lang="en-US" dirty="0" err="1"/>
              <a:t>henti</a:t>
            </a:r>
            <a:r>
              <a:rPr lang="en-US" dirty="0"/>
              <a:t> </a:t>
            </a:r>
            <a:r>
              <a:rPr lang="en-US" dirty="0" err="1"/>
              <a:t>jantung</a:t>
            </a:r>
            <a:r>
              <a:rPr lang="en-US" dirty="0"/>
              <a:t> di </a:t>
            </a:r>
            <a:r>
              <a:rPr lang="en-US" dirty="0" err="1"/>
              <a:t>rumah</a:t>
            </a:r>
            <a:r>
              <a:rPr lang="en-US" dirty="0"/>
              <a:t> </a:t>
            </a:r>
            <a:r>
              <a:rPr lang="en-US" dirty="0" err="1"/>
              <a:t>sakit</a:t>
            </a:r>
            <a:r>
              <a:rPr lang="en-US" dirty="0"/>
              <a:t> yang </a:t>
            </a:r>
            <a:r>
              <a:rPr lang="en-US" dirty="0" err="1"/>
              <a:t>melibatkan</a:t>
            </a:r>
            <a:r>
              <a:rPr lang="en-US" dirty="0"/>
              <a:t>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komponen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sumber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daya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manusia</a:t>
            </a:r>
            <a:r>
              <a:rPr lang="en-US" dirty="0">
                <a:solidFill>
                  <a:srgbClr val="FF0000"/>
                </a:solidFill>
              </a:rPr>
              <a:t> (</a:t>
            </a:r>
            <a:r>
              <a:rPr lang="en-US" dirty="0" err="1">
                <a:solidFill>
                  <a:srgbClr val="FF0000"/>
                </a:solidFill>
              </a:rPr>
              <a:t>medis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dan</a:t>
            </a:r>
            <a:r>
              <a:rPr lang="en-US" dirty="0">
                <a:solidFill>
                  <a:srgbClr val="FF0000"/>
                </a:solidFill>
              </a:rPr>
              <a:t> non </a:t>
            </a:r>
            <a:r>
              <a:rPr lang="en-US" dirty="0" err="1">
                <a:solidFill>
                  <a:srgbClr val="FF0000"/>
                </a:solidFill>
              </a:rPr>
              <a:t>medis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, </a:t>
            </a:r>
            <a:r>
              <a:rPr lang="en-US" dirty="0" err="1">
                <a:solidFill>
                  <a:srgbClr val="FFC000"/>
                </a:solidFill>
              </a:rPr>
              <a:t>sarana</a:t>
            </a:r>
            <a:r>
              <a:rPr lang="en-US" dirty="0">
                <a:solidFill>
                  <a:srgbClr val="FFC000"/>
                </a:solidFill>
              </a:rPr>
              <a:t> (</a:t>
            </a:r>
            <a:r>
              <a:rPr lang="en-US" dirty="0" err="1">
                <a:solidFill>
                  <a:srgbClr val="FFC000"/>
                </a:solidFill>
              </a:rPr>
              <a:t>peralatan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dan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obat</a:t>
            </a:r>
            <a:r>
              <a:rPr lang="en-US" dirty="0">
                <a:solidFill>
                  <a:srgbClr val="FFC000"/>
                </a:solidFill>
              </a:rPr>
              <a:t> – </a:t>
            </a:r>
            <a:r>
              <a:rPr lang="en-US" dirty="0" err="1">
                <a:solidFill>
                  <a:srgbClr val="FFC000"/>
                </a:solidFill>
              </a:rPr>
              <a:t>obatan</a:t>
            </a:r>
            <a:r>
              <a:rPr lang="en-US" dirty="0">
                <a:solidFill>
                  <a:srgbClr val="FFC000"/>
                </a:solidFill>
              </a:rPr>
              <a:t>)</a:t>
            </a:r>
            <a:r>
              <a:rPr lang="en-US" dirty="0"/>
              <a:t>, </a:t>
            </a:r>
            <a:r>
              <a:rPr lang="en-US" dirty="0" err="1">
                <a:solidFill>
                  <a:srgbClr val="00B050"/>
                </a:solidFill>
              </a:rPr>
              <a:t>sistem</a:t>
            </a:r>
            <a:r>
              <a:rPr lang="en-US" dirty="0">
                <a:solidFill>
                  <a:srgbClr val="00B050"/>
                </a:solidFill>
              </a:rPr>
              <a:t> (SOP) </a:t>
            </a:r>
            <a:r>
              <a:rPr lang="en-US" dirty="0" err="1">
                <a:solidFill>
                  <a:srgbClr val="00B050"/>
                </a:solidFill>
              </a:rPr>
              <a:t>serta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mekanisme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kontrol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dan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evaluasi</a:t>
            </a:r>
            <a:endParaRPr lang="en-US" dirty="0">
              <a:solidFill>
                <a:srgbClr val="00B050"/>
              </a:solidFill>
            </a:endParaRPr>
          </a:p>
          <a:p>
            <a:pPr marL="82296" indent="0">
              <a:buNone/>
            </a:pPr>
            <a:endParaRPr lang="id-ID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11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734236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15962"/>
          </a:xfrm>
        </p:spPr>
        <p:txBody>
          <a:bodyPr>
            <a:normAutofit fontScale="90000"/>
          </a:bodyPr>
          <a:lstStyle/>
          <a:p>
            <a:r>
              <a:rPr lang="id-ID" dirty="0" smtClean="0"/>
              <a:t>Penyebab cardiac arest</a:t>
            </a:r>
            <a:endParaRPr lang="id-ID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12</a:t>
            </a:fld>
            <a:endParaRPr kumimoji="0"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294967295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id-ID" dirty="0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7" t="46198" r="10521" b="21380"/>
          <a:stretch/>
        </p:blipFill>
        <p:spPr bwMode="auto">
          <a:xfrm>
            <a:off x="0" y="990600"/>
            <a:ext cx="9144000" cy="543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37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Lethal </a:t>
            </a:r>
            <a:r>
              <a:rPr lang="en-US" dirty="0" err="1" smtClean="0"/>
              <a:t>Aritmia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371600"/>
            <a:ext cx="5486400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1378424"/>
            <a:ext cx="2695575" cy="4336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5677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14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447800"/>
            <a:ext cx="6725478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5977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563562"/>
          </a:xfrm>
        </p:spPr>
        <p:txBody>
          <a:bodyPr/>
          <a:lstStyle/>
          <a:p>
            <a:r>
              <a:rPr lang="id-ID" dirty="0" smtClean="0"/>
              <a:t>Obat resusitasi pediatrik</a:t>
            </a:r>
            <a:endParaRPr lang="id-ID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15</a:t>
            </a:fld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1" t="22453" r="6548" b="8524"/>
          <a:stretch/>
        </p:blipFill>
        <p:spPr bwMode="auto">
          <a:xfrm>
            <a:off x="-2628" y="838200"/>
            <a:ext cx="9112470" cy="54285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266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16</a:t>
            </a:fld>
            <a:endParaRPr kumimoji="0" lang="en-US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651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17</a:t>
            </a:fld>
            <a:endParaRPr kumimoji="0"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83820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784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Post test</a:t>
            </a:r>
            <a:endParaRPr lang="id-ID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id-ID"/>
              <a:t>https://forms.gle/escxNogH617H3pa37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18</a:t>
            </a:fld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9136100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9144000" cy="682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33600"/>
            <a:ext cx="7029400" cy="4724400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098792" cy="16303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id-ID" dirty="0" smtClean="0">
                <a:solidFill>
                  <a:srgbClr val="FFC000"/>
                </a:solidFill>
              </a:rPr>
              <a:t>Trimakasih</a:t>
            </a:r>
            <a:r>
              <a:rPr lang="id-ID" dirty="0" smtClean="0"/>
              <a:t> 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IGD RS IMANUEL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19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1/8/2020</a:t>
            </a:r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124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Pre test</a:t>
            </a:r>
            <a:endParaRPr lang="id-ID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id-ID" dirty="0"/>
              <a:t>https://forms.gle/5B6kNCdvxawKd2k17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2</a:t>
            </a:fld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360553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9143999" cy="682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object 8"/>
          <p:cNvSpPr txBox="1"/>
          <p:nvPr/>
        </p:nvSpPr>
        <p:spPr>
          <a:xfrm>
            <a:off x="381000" y="396069"/>
            <a:ext cx="7737077" cy="106241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0" tIns="16192" rIns="0" bIns="0" rtlCol="0">
            <a:noAutofit/>
          </a:bodyPr>
          <a:lstStyle/>
          <a:p>
            <a:pPr marL="291949" marR="329492" algn="ctr">
              <a:lnSpc>
                <a:spcPts val="2550"/>
              </a:lnSpc>
            </a:pPr>
            <a:r>
              <a:rPr sz="2000" b="1" spc="-23" dirty="0" smtClean="0">
                <a:solidFill>
                  <a:schemeClr val="tx1"/>
                </a:solidFill>
                <a:latin typeface="Times New Roman"/>
                <a:cs typeface="Times New Roman"/>
              </a:rPr>
              <a:t>PRINSIP UMUM RESUSITASI PADA PASIEN</a:t>
            </a:r>
            <a:endParaRPr sz="2000" b="1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ctr">
              <a:lnSpc>
                <a:spcPct val="95825"/>
              </a:lnSpc>
            </a:pPr>
            <a:r>
              <a:rPr sz="2000" b="1" spc="-30" dirty="0" smtClean="0">
                <a:solidFill>
                  <a:schemeClr val="tx1"/>
                </a:solidFill>
                <a:latin typeface="Times New Roman"/>
                <a:cs typeface="Times New Roman"/>
              </a:rPr>
              <a:t>DEWASA/ANAK/BAYI TERDUGA ATAU POSITIF</a:t>
            </a:r>
            <a:endParaRPr sz="2000" b="1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693011" marR="2728746" algn="ctr">
              <a:lnSpc>
                <a:spcPct val="95825"/>
              </a:lnSpc>
              <a:spcBef>
                <a:spcPts val="120"/>
              </a:spcBef>
            </a:pPr>
            <a:r>
              <a:rPr sz="2000" b="1" spc="-3" dirty="0" smtClean="0">
                <a:solidFill>
                  <a:schemeClr val="tx1"/>
                </a:solidFill>
                <a:latin typeface="Times New Roman"/>
                <a:cs typeface="Times New Roman"/>
              </a:rPr>
              <a:t>COVID-19</a:t>
            </a:r>
            <a:endParaRPr sz="20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82420" y="2664348"/>
            <a:ext cx="6215837" cy="381000"/>
          </a:xfrm>
          <a:prstGeom prst="rect">
            <a:avLst/>
          </a:prstGeom>
        </p:spPr>
        <p:txBody>
          <a:bodyPr wrap="square" lIns="0" tIns="18796" rIns="0" bIns="0" rtlCol="0">
            <a:noAutofit/>
          </a:bodyPr>
          <a:lstStyle/>
          <a:p>
            <a:pPr marL="12700">
              <a:lnSpc>
                <a:spcPts val="2960"/>
              </a:lnSpc>
            </a:pPr>
            <a:endParaRPr sz="28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599" y="1600200"/>
            <a:ext cx="8030437" cy="50292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0" tIns="11049" rIns="0" bIns="0" rtlCol="0">
            <a:noAutofit/>
          </a:bodyPr>
          <a:lstStyle/>
          <a:p>
            <a:pPr marL="12700" marR="22349">
              <a:lnSpc>
                <a:spcPts val="1739"/>
              </a:lnSpc>
            </a:pPr>
            <a:r>
              <a:rPr lang="id-ID" sz="2000" b="1" spc="3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id-ID" sz="2400" b="1" spc="3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. Kurangi paparan terhadap penolong</a:t>
            </a:r>
            <a:endParaRPr lang="id-ID" sz="2400" dirty="0" smtClean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  <a:p>
            <a:pPr marL="12700" marR="22349">
              <a:lnSpc>
                <a:spcPts val="1739"/>
              </a:lnSpc>
            </a:pPr>
            <a:endParaRPr sz="2000" b="1" spc="-2" dirty="0" smtClean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633413" marR="22349" indent="-368300">
              <a:lnSpc>
                <a:spcPct val="150000"/>
              </a:lnSpc>
              <a:buFont typeface="Wingdings" pitchFamily="2" charset="2"/>
              <a:buChar char="q"/>
            </a:pPr>
            <a:r>
              <a:rPr sz="2000" b="1" spc="-2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Gunakan</a:t>
            </a:r>
            <a:r>
              <a:rPr sz="2000" b="1" spc="-2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APD lengkap sebelum memasuki ruangan/ tempat kejadian</a:t>
            </a:r>
            <a:endParaRPr sz="20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633413" marR="22349" indent="-368300">
              <a:lnSpc>
                <a:spcPct val="150000"/>
              </a:lnSpc>
              <a:spcBef>
                <a:spcPts val="956"/>
              </a:spcBef>
              <a:buFont typeface="Wingdings" pitchFamily="2" charset="2"/>
              <a:buChar char="q"/>
            </a:pP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Batasi </a:t>
            </a:r>
            <a:r>
              <a:rPr sz="2000" b="1" spc="0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jumlah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000" b="1" spc="0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personel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max 4 orang </a:t>
            </a:r>
            <a:r>
              <a:rPr sz="2000" b="1" spc="0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penolong</a:t>
            </a:r>
            <a:endParaRPr sz="20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633413" indent="-368300">
              <a:lnSpc>
                <a:spcPct val="150000"/>
              </a:lnSpc>
              <a:spcBef>
                <a:spcPts val="1040"/>
              </a:spcBef>
              <a:buFont typeface="Wingdings" pitchFamily="2" charset="2"/>
              <a:buChar char="q"/>
            </a:pPr>
            <a:r>
              <a:rPr sz="2000" b="1" spc="-4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r>
              <a:rPr sz="2000" b="1" spc="4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sz="2000" b="1" spc="1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sz="2000" b="1" spc="4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ka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sz="2000" b="1" spc="348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sz="2000" b="1" spc="4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sz="2000" b="1" spc="4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aa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sz="2000" b="1" spc="348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l</a:t>
            </a:r>
            <a:r>
              <a:rPr sz="2000" b="1" spc="-14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</a:t>
            </a:r>
            <a:r>
              <a:rPr sz="2000" b="1" spc="348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000" b="1" spc="4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J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sz="2000" b="1" spc="313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000" b="1" spc="14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eka</a:t>
            </a:r>
            <a:r>
              <a:rPr sz="2000" b="1" spc="1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ik</a:t>
            </a:r>
            <a:r>
              <a:rPr sz="2000" b="1" spc="328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sz="2000" b="1" spc="1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sz="2000" b="1" spc="333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as</a:t>
            </a:r>
            <a:r>
              <a:rPr sz="2000" b="1" spc="14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r>
              <a:rPr sz="2000" b="1" spc="-9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sz="2000" b="1" spc="343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000" b="1" spc="0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sz="2000" b="1" spc="-9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sz="2000" b="1" spc="34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w</a:t>
            </a:r>
            <a:r>
              <a:rPr sz="2000" b="1" spc="-9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as</a:t>
            </a:r>
            <a:r>
              <a:rPr sz="2000" b="1" spc="0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d-ID" sz="2000" b="1" spc="-3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dan </a:t>
            </a:r>
            <a:r>
              <a:rPr sz="2000" b="1" spc="0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dewasa</a:t>
            </a:r>
            <a:r>
              <a:rPr sz="2000" b="1" spc="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muda yang memenuhi kriteria tinggi dan berat badan.</a:t>
            </a:r>
            <a:endParaRPr sz="20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633413" marR="22349" indent="-368300">
              <a:lnSpc>
                <a:spcPct val="150000"/>
              </a:lnSpc>
              <a:spcBef>
                <a:spcPts val="1066"/>
              </a:spcBef>
              <a:buFont typeface="Wingdings" pitchFamily="2" charset="2"/>
              <a:buChar char="q"/>
            </a:pPr>
            <a:r>
              <a:rPr sz="2000" b="1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000" b="1" dirty="0" err="1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Komunikasikan</a:t>
            </a:r>
            <a:r>
              <a:rPr sz="2000" b="1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status COVID-19 ke setiap penolong baru</a:t>
            </a:r>
            <a:endParaRPr sz="20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223884" y="3953954"/>
            <a:ext cx="416153" cy="228600"/>
          </a:xfrm>
          <a:prstGeom prst="rect">
            <a:avLst/>
          </a:prstGeom>
        </p:spPr>
        <p:txBody>
          <a:bodyPr wrap="square" lIns="0" tIns="11017" rIns="0" bIns="0" rtlCol="0">
            <a:noAutofit/>
          </a:bodyPr>
          <a:lstStyle/>
          <a:p>
            <a:pPr marL="12700">
              <a:lnSpc>
                <a:spcPts val="1735"/>
              </a:lnSpc>
            </a:pPr>
            <a:endParaRPr sz="1600" dirty="0">
              <a:latin typeface="Arial"/>
              <a:cs typeface="Arial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069340" y="4685803"/>
            <a:ext cx="236931" cy="228600"/>
          </a:xfrm>
          <a:prstGeom prst="rect">
            <a:avLst/>
          </a:prstGeom>
        </p:spPr>
        <p:txBody>
          <a:bodyPr wrap="square" lIns="0" tIns="10287" rIns="0" bIns="0" rtlCol="0">
            <a:noAutofit/>
          </a:bodyPr>
          <a:lstStyle/>
          <a:p>
            <a:pPr marL="12700">
              <a:lnSpc>
                <a:spcPts val="1620"/>
              </a:lnSpc>
            </a:pPr>
            <a:endParaRPr sz="1600" dirty="0">
              <a:latin typeface="MS PGothic"/>
              <a:cs typeface="MS PGothic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3</a:t>
            </a:fld>
            <a:endParaRPr kumimoji="0"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9144000" cy="682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object 25"/>
          <p:cNvSpPr txBox="1"/>
          <p:nvPr/>
        </p:nvSpPr>
        <p:spPr>
          <a:xfrm>
            <a:off x="497522" y="228600"/>
            <a:ext cx="7922578" cy="64033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0" tIns="15875" rIns="0" bIns="0" rtlCol="0">
            <a:noAutofit/>
          </a:bodyPr>
          <a:lstStyle/>
          <a:p>
            <a:pPr algn="ctr">
              <a:lnSpc>
                <a:spcPts val="2500"/>
              </a:lnSpc>
            </a:pPr>
            <a:r>
              <a:rPr sz="2000" b="1" spc="-18" dirty="0" smtClean="0">
                <a:solidFill>
                  <a:srgbClr val="7030A0"/>
                </a:solidFill>
                <a:latin typeface="Arial Black"/>
                <a:cs typeface="Arial Black"/>
              </a:rPr>
              <a:t>PRINSIP UMUM RESUSITASI PADA PASIEN</a:t>
            </a:r>
            <a:endParaRPr sz="2000" dirty="0">
              <a:solidFill>
                <a:srgbClr val="7030A0"/>
              </a:solidFill>
              <a:latin typeface="Arial Black"/>
              <a:cs typeface="Arial Black"/>
            </a:endParaRPr>
          </a:p>
          <a:p>
            <a:pPr marL="929386" marR="944597" algn="ctr">
              <a:lnSpc>
                <a:spcPts val="2545"/>
              </a:lnSpc>
              <a:spcBef>
                <a:spcPts val="2"/>
              </a:spcBef>
            </a:pPr>
            <a:r>
              <a:rPr sz="2000" b="1" spc="-1" dirty="0" smtClean="0">
                <a:solidFill>
                  <a:srgbClr val="7030A0"/>
                </a:solidFill>
                <a:latin typeface="Arial Black"/>
                <a:cs typeface="Arial Black"/>
              </a:rPr>
              <a:t>TERDUGA / POSITIF COVID-19</a:t>
            </a:r>
            <a:endParaRPr sz="2000" dirty="0">
              <a:solidFill>
                <a:srgbClr val="7030A0"/>
              </a:solidFill>
              <a:latin typeface="Arial Black"/>
              <a:cs typeface="Arial Black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04800" y="1066801"/>
            <a:ext cx="8382000" cy="54102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0" tIns="8255" rIns="0" bIns="0" rtlCol="0">
            <a:noAutofit/>
          </a:bodyPr>
          <a:lstStyle/>
          <a:p>
            <a:pPr marL="361950" indent="-349250">
              <a:lnSpc>
                <a:spcPct val="150000"/>
              </a:lnSpc>
            </a:pPr>
            <a:r>
              <a:rPr sz="2000" b="1" spc="0" dirty="0" smtClean="0">
                <a:latin typeface="Arial Black"/>
                <a:cs typeface="Arial Black"/>
              </a:rPr>
              <a:t>2. </a:t>
            </a:r>
            <a:r>
              <a:rPr sz="2000" b="1" spc="0" dirty="0" err="1" smtClean="0">
                <a:latin typeface="Arial Black"/>
                <a:cs typeface="Arial Black"/>
              </a:rPr>
              <a:t>Prioritaskan</a:t>
            </a:r>
            <a:r>
              <a:rPr sz="2000" b="1" spc="0" dirty="0" smtClean="0">
                <a:latin typeface="Arial Black"/>
                <a:cs typeface="Arial Black"/>
              </a:rPr>
              <a:t> strategi oksigenasi dan ventilasi dengan risiko aerosolisasi </a:t>
            </a:r>
            <a:r>
              <a:rPr sz="2000" b="1" spc="0" dirty="0" err="1" smtClean="0">
                <a:latin typeface="Arial Black"/>
                <a:cs typeface="Arial Black"/>
              </a:rPr>
              <a:t>rendah</a:t>
            </a:r>
            <a:r>
              <a:rPr sz="2000" b="1" spc="0" dirty="0" smtClean="0">
                <a:latin typeface="Arial Black"/>
                <a:cs typeface="Arial Black"/>
              </a:rPr>
              <a:t>:</a:t>
            </a:r>
          </a:p>
          <a:p>
            <a:pPr marL="12700">
              <a:lnSpc>
                <a:spcPct val="150000"/>
              </a:lnSpc>
            </a:pPr>
            <a:endParaRPr sz="1100" b="1" spc="0" dirty="0" smtClean="0">
              <a:latin typeface="Arial Black"/>
              <a:cs typeface="Arial Black"/>
            </a:endParaRPr>
          </a:p>
          <a:p>
            <a:pPr marL="542925" indent="-273050">
              <a:lnSpc>
                <a:spcPct val="150000"/>
              </a:lnSpc>
              <a:buFont typeface="Arial" pitchFamily="34" charset="0"/>
              <a:buChar char="•"/>
            </a:pPr>
            <a:r>
              <a:rPr lang="id-ID" sz="1600" b="1" spc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Gunakan penyaring HEPA, bila ada, untuk  seluruh ventilasi</a:t>
            </a:r>
          </a:p>
          <a:p>
            <a:pPr marL="542925" indent="-273050">
              <a:lnSpc>
                <a:spcPct val="150000"/>
              </a:lnSpc>
              <a:buFont typeface="Arial" pitchFamily="34" charset="0"/>
              <a:buChar char="•"/>
            </a:pPr>
            <a:r>
              <a:rPr lang="id-ID" sz="1600" b="1" spc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Intubasi di awal menggunakan pipa endotrakeal dengan cuff</a:t>
            </a:r>
          </a:p>
          <a:p>
            <a:pPr marL="542925" indent="-273050">
              <a:lnSpc>
                <a:spcPct val="150000"/>
              </a:lnSpc>
              <a:buFont typeface="Arial" pitchFamily="34" charset="0"/>
              <a:buChar char="•"/>
            </a:pPr>
            <a:r>
              <a:rPr lang="id-ID" sz="1600" b="1" spc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Tugaskan intubator yang dengan kemungkinan terbesar untuk berhasil intubasi dalam percobaan</a:t>
            </a:r>
            <a:r>
              <a:rPr lang="id-ID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d-ID" sz="1600" b="1" spc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memungkinkan pertama</a:t>
            </a:r>
          </a:p>
          <a:p>
            <a:pPr marL="542925" indent="-273050">
              <a:lnSpc>
                <a:spcPct val="150000"/>
              </a:lnSpc>
              <a:buFont typeface="Arial" pitchFamily="34" charset="0"/>
              <a:buChar char="•"/>
            </a:pPr>
            <a:r>
              <a:rPr lang="id-ID" sz="16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Hentikan kompresi dada untuk </a:t>
            </a:r>
            <a:r>
              <a:rPr lang="id-ID" sz="16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intubasi</a:t>
            </a:r>
          </a:p>
          <a:p>
            <a:pPr marL="542925" indent="-273050">
              <a:lnSpc>
                <a:spcPct val="150000"/>
              </a:lnSpc>
              <a:buFont typeface="Arial" pitchFamily="34" charset="0"/>
              <a:buChar char="•"/>
            </a:pPr>
            <a:r>
              <a:rPr lang="id-ID" sz="16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sv-SE" sz="1600" b="1" spc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Pertimbangkan penggunaan video laringoskopi bila </a:t>
            </a:r>
            <a:r>
              <a:rPr lang="sv-SE" sz="1600" b="1" spc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ada</a:t>
            </a:r>
            <a:endParaRPr lang="id-ID" sz="1600" b="1" spc="1" dirty="0" smtClean="0">
              <a:solidFill>
                <a:schemeClr val="accent3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542925" indent="-273050">
              <a:lnSpc>
                <a:spcPct val="150000"/>
              </a:lnSpc>
              <a:buFont typeface="Arial" pitchFamily="34" charset="0"/>
              <a:buChar char="•"/>
            </a:pPr>
            <a:r>
              <a:rPr lang="id-ID" sz="1600" b="1" spc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Sebelum intubasi, gunakan bag-mask device (atau </a:t>
            </a:r>
            <a:r>
              <a:rPr lang="id-ID" sz="1600" b="1" spc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T-piece pada </a:t>
            </a:r>
            <a:r>
              <a:rPr lang="id-ID" sz="1600" b="1" spc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neonatus) dengan penyaring </a:t>
            </a:r>
            <a:r>
              <a:rPr lang="id-ID" sz="1600" b="1" spc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HEPA </a:t>
            </a:r>
            <a:r>
              <a:rPr lang="id-ID" sz="1600" b="1" spc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dan penyekat kedap </a:t>
            </a:r>
            <a:r>
              <a:rPr lang="id-ID" sz="1600" b="1" spc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udara</a:t>
            </a:r>
          </a:p>
          <a:p>
            <a:pPr marL="542925" indent="-273050">
              <a:lnSpc>
                <a:spcPct val="150000"/>
              </a:lnSpc>
              <a:buFont typeface="Arial" pitchFamily="34" charset="0"/>
              <a:buChar char="•"/>
            </a:pPr>
            <a:r>
              <a:rPr lang="id-ID" sz="16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Untuk dewasa, pertimbangkan oksigenasi pasif dengan nonrebreathing face mask sebagai </a:t>
            </a:r>
            <a:r>
              <a:rPr lang="id-ID" sz="16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alternatif </a:t>
            </a:r>
            <a:r>
              <a:rPr lang="id-ID" sz="1600" b="1" spc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bag-mask device untuk durasi </a:t>
            </a:r>
            <a:r>
              <a:rPr lang="id-ID" sz="1600" b="1" spc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pendek</a:t>
            </a:r>
          </a:p>
          <a:p>
            <a:pPr marL="542925" indent="-273050">
              <a:lnSpc>
                <a:spcPct val="150000"/>
              </a:lnSpc>
              <a:buFont typeface="Arial" pitchFamily="34" charset="0"/>
              <a:buChar char="•"/>
            </a:pPr>
            <a:r>
              <a:rPr lang="id-ID" sz="1600" b="1" spc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d-ID" sz="16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Jika intubasi harus ditunda, pertimbangkan supraglottic airway</a:t>
            </a:r>
            <a:endParaRPr lang="id-ID" sz="1600" dirty="0">
              <a:solidFill>
                <a:schemeClr val="accent3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542925" indent="-273050">
              <a:lnSpc>
                <a:spcPct val="150000"/>
              </a:lnSpc>
            </a:pPr>
            <a:endParaRPr lang="id-ID" sz="1600" dirty="0">
              <a:solidFill>
                <a:srgbClr val="00B0F0"/>
              </a:solidFill>
              <a:latin typeface="Times New Roman" pitchFamily="18" charset="0"/>
              <a:cs typeface="Times New Roman" pitchFamily="18" charset="0"/>
            </a:endParaRPr>
          </a:p>
          <a:p>
            <a:pPr marL="184150" indent="-171450">
              <a:lnSpc>
                <a:spcPct val="150000"/>
              </a:lnSpc>
              <a:buFont typeface="Arial" pitchFamily="34" charset="0"/>
              <a:buChar char="•"/>
            </a:pPr>
            <a:endParaRPr lang="id-ID" sz="1400" dirty="0">
              <a:solidFill>
                <a:srgbClr val="00B0F0"/>
              </a:solidFill>
              <a:latin typeface="Arial Black"/>
              <a:cs typeface="Arial Black"/>
            </a:endParaRPr>
          </a:p>
          <a:p>
            <a:pPr marL="184150" indent="-171450">
              <a:lnSpc>
                <a:spcPct val="150000"/>
              </a:lnSpc>
              <a:buFont typeface="Arial" pitchFamily="34" charset="0"/>
              <a:buChar char="•"/>
            </a:pPr>
            <a:endParaRPr lang="sv-SE" sz="1400" dirty="0">
              <a:latin typeface="Arial Black"/>
              <a:cs typeface="Arial Black"/>
            </a:endParaRPr>
          </a:p>
          <a:p>
            <a:pPr marL="184150" indent="-171450">
              <a:lnSpc>
                <a:spcPct val="150000"/>
              </a:lnSpc>
              <a:buFont typeface="Arial" pitchFamily="34" charset="0"/>
              <a:buChar char="•"/>
            </a:pPr>
            <a:endParaRPr lang="id-ID" sz="1400" dirty="0">
              <a:latin typeface="Arial Black"/>
              <a:cs typeface="Arial Black"/>
            </a:endParaRPr>
          </a:p>
          <a:p>
            <a:pPr marL="184150" indent="-171450">
              <a:lnSpc>
                <a:spcPct val="150000"/>
              </a:lnSpc>
              <a:buFont typeface="Arial" pitchFamily="34" charset="0"/>
              <a:buChar char="•"/>
            </a:pPr>
            <a:endParaRPr lang="id-ID" sz="1100" b="1" spc="0" dirty="0" smtClean="0">
              <a:latin typeface="Arial Black"/>
              <a:cs typeface="Arial Black"/>
            </a:endParaRPr>
          </a:p>
          <a:p>
            <a:pPr marL="12700">
              <a:lnSpc>
                <a:spcPct val="150000"/>
              </a:lnSpc>
            </a:pPr>
            <a:endParaRPr lang="id-ID" sz="1100" b="1" spc="0" dirty="0" smtClean="0">
              <a:latin typeface="Arial Black"/>
              <a:cs typeface="Arial Black"/>
            </a:endParaRPr>
          </a:p>
          <a:p>
            <a:pPr marL="12700">
              <a:lnSpc>
                <a:spcPct val="150000"/>
              </a:lnSpc>
            </a:pPr>
            <a:endParaRPr lang="id-ID" sz="1100" b="1" spc="0" dirty="0" smtClean="0">
              <a:latin typeface="Arial Black"/>
              <a:cs typeface="Arial Black"/>
            </a:endParaRPr>
          </a:p>
          <a:p>
            <a:pPr marL="12700">
              <a:lnSpc>
                <a:spcPct val="150000"/>
              </a:lnSpc>
            </a:pPr>
            <a:endParaRPr lang="id-ID" sz="1100" b="1" spc="0" dirty="0" smtClean="0">
              <a:latin typeface="Arial Black"/>
              <a:cs typeface="Arial Black"/>
            </a:endParaRPr>
          </a:p>
          <a:p>
            <a:pPr marL="12700">
              <a:lnSpc>
                <a:spcPct val="150000"/>
              </a:lnSpc>
            </a:pPr>
            <a:endParaRPr lang="id-ID" sz="1100" b="1" dirty="0">
              <a:latin typeface="Arial Black"/>
              <a:cs typeface="Arial Black"/>
            </a:endParaRPr>
          </a:p>
          <a:p>
            <a:pPr marL="12700">
              <a:lnSpc>
                <a:spcPct val="150000"/>
              </a:lnSpc>
            </a:pPr>
            <a:endParaRPr lang="id-ID" sz="1100" dirty="0" smtClean="0">
              <a:latin typeface="Arial Black"/>
              <a:cs typeface="Arial Black"/>
            </a:endParaRPr>
          </a:p>
          <a:p>
            <a:pPr marL="12700">
              <a:lnSpc>
                <a:spcPct val="150000"/>
              </a:lnSpc>
            </a:pPr>
            <a:endParaRPr lang="id-ID" sz="1100" dirty="0" smtClean="0">
              <a:latin typeface="Arial Black"/>
              <a:cs typeface="Arial Black"/>
            </a:endParaRPr>
          </a:p>
          <a:p>
            <a:pPr marL="12700">
              <a:lnSpc>
                <a:spcPct val="150000"/>
              </a:lnSpc>
            </a:pPr>
            <a:endParaRPr sz="1100" b="1" spc="0" dirty="0" smtClean="0">
              <a:latin typeface="Arial Black"/>
              <a:cs typeface="Arial Black"/>
            </a:endParaRPr>
          </a:p>
          <a:p>
            <a:pPr marL="12700">
              <a:lnSpc>
                <a:spcPct val="150000"/>
              </a:lnSpc>
            </a:pPr>
            <a:endParaRPr sz="1100" dirty="0">
              <a:latin typeface="Arial Black"/>
              <a:cs typeface="Arial Black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35622" y="2818899"/>
            <a:ext cx="170827" cy="165100"/>
          </a:xfrm>
          <a:prstGeom prst="rect">
            <a:avLst/>
          </a:prstGeom>
        </p:spPr>
        <p:txBody>
          <a:bodyPr wrap="square" lIns="0" tIns="7270" rIns="0" bIns="0" rtlCol="0">
            <a:noAutofit/>
          </a:bodyPr>
          <a:lstStyle/>
          <a:p>
            <a:pPr marL="12700">
              <a:lnSpc>
                <a:spcPts val="1145"/>
              </a:lnSpc>
            </a:pPr>
            <a:endParaRPr sz="1100" dirty="0">
              <a:latin typeface="MS PGothic"/>
              <a:cs typeface="MS PGothic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35622" y="3387602"/>
            <a:ext cx="171158" cy="165417"/>
          </a:xfrm>
          <a:prstGeom prst="rect">
            <a:avLst/>
          </a:prstGeom>
        </p:spPr>
        <p:txBody>
          <a:bodyPr wrap="square" lIns="0" tIns="7302" rIns="0" bIns="0" rtlCol="0">
            <a:noAutofit/>
          </a:bodyPr>
          <a:lstStyle/>
          <a:p>
            <a:pPr marL="12700">
              <a:lnSpc>
                <a:spcPts val="1150"/>
              </a:lnSpc>
            </a:pPr>
            <a:endParaRPr sz="1100" dirty="0">
              <a:latin typeface="MS PGothic"/>
              <a:cs typeface="MS PGothic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35622" y="3672720"/>
            <a:ext cx="170827" cy="165100"/>
          </a:xfrm>
          <a:prstGeom prst="rect">
            <a:avLst/>
          </a:prstGeom>
        </p:spPr>
        <p:txBody>
          <a:bodyPr wrap="square" lIns="0" tIns="7270" rIns="0" bIns="0" rtlCol="0">
            <a:noAutofit/>
          </a:bodyPr>
          <a:lstStyle/>
          <a:p>
            <a:pPr marL="12700">
              <a:lnSpc>
                <a:spcPts val="1145"/>
              </a:lnSpc>
            </a:pPr>
            <a:endParaRPr sz="1100" dirty="0">
              <a:latin typeface="MS PGothic"/>
              <a:cs typeface="MS PGothic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5622" y="3959740"/>
            <a:ext cx="170827" cy="165100"/>
          </a:xfrm>
          <a:prstGeom prst="rect">
            <a:avLst/>
          </a:prstGeom>
        </p:spPr>
        <p:txBody>
          <a:bodyPr wrap="square" lIns="0" tIns="7270" rIns="0" bIns="0" rtlCol="0">
            <a:noAutofit/>
          </a:bodyPr>
          <a:lstStyle/>
          <a:p>
            <a:pPr marL="12700">
              <a:lnSpc>
                <a:spcPts val="1145"/>
              </a:lnSpc>
            </a:pPr>
            <a:endParaRPr sz="1100" dirty="0">
              <a:latin typeface="MS PGothic"/>
              <a:cs typeface="MS PGothic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5622" y="4528954"/>
            <a:ext cx="170827" cy="165100"/>
          </a:xfrm>
          <a:prstGeom prst="rect">
            <a:avLst/>
          </a:prstGeom>
        </p:spPr>
        <p:txBody>
          <a:bodyPr wrap="square" lIns="0" tIns="7270" rIns="0" bIns="0" rtlCol="0">
            <a:noAutofit/>
          </a:bodyPr>
          <a:lstStyle/>
          <a:p>
            <a:pPr marL="12700">
              <a:lnSpc>
                <a:spcPts val="1145"/>
              </a:lnSpc>
            </a:pPr>
            <a:endParaRPr sz="1100" dirty="0">
              <a:latin typeface="MS PGothic"/>
              <a:cs typeface="MS P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5622" y="5097784"/>
            <a:ext cx="171158" cy="165417"/>
          </a:xfrm>
          <a:prstGeom prst="rect">
            <a:avLst/>
          </a:prstGeom>
        </p:spPr>
        <p:txBody>
          <a:bodyPr wrap="square" lIns="0" tIns="7302" rIns="0" bIns="0" rtlCol="0">
            <a:noAutofit/>
          </a:bodyPr>
          <a:lstStyle/>
          <a:p>
            <a:pPr marL="12700">
              <a:lnSpc>
                <a:spcPts val="1150"/>
              </a:lnSpc>
            </a:pPr>
            <a:endParaRPr sz="1100" dirty="0">
              <a:latin typeface="MS PGothic"/>
              <a:cs typeface="MS PGothic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622" y="5385315"/>
            <a:ext cx="170827" cy="165100"/>
          </a:xfrm>
          <a:prstGeom prst="rect">
            <a:avLst/>
          </a:prstGeom>
        </p:spPr>
        <p:txBody>
          <a:bodyPr wrap="square" lIns="0" tIns="7270" rIns="0" bIns="0" rtlCol="0">
            <a:noAutofit/>
          </a:bodyPr>
          <a:lstStyle/>
          <a:p>
            <a:pPr marL="12700">
              <a:lnSpc>
                <a:spcPts val="1145"/>
              </a:lnSpc>
            </a:pPr>
            <a:endParaRPr sz="1100" dirty="0">
              <a:latin typeface="MS PGothic"/>
              <a:cs typeface="MS PGothic"/>
            </a:endParaRP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4</a:t>
            </a:fld>
            <a:endParaRPr kumimoji="0"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153400" cy="1143000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291949" marR="329492" lvl="0" algn="ctr">
              <a:lnSpc>
                <a:spcPts val="2550"/>
              </a:lnSpc>
              <a:spcBef>
                <a:spcPts val="0"/>
              </a:spcBef>
            </a:pPr>
            <a:r>
              <a:rPr lang="id-ID" sz="2000" b="1" cap="none" spc="-23" dirty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  <a:t>PRINSIP UMUM RESUSITASI PADA </a:t>
            </a:r>
            <a:r>
              <a:rPr lang="id-ID" sz="2000" b="1" cap="none" spc="-23" dirty="0" smtClean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  <a:t>PASIEN</a:t>
            </a:r>
            <a:r>
              <a:rPr lang="id-ID" sz="2000" cap="none" dirty="0" smtClean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id-ID" sz="2000" b="1" cap="none" spc="-30" dirty="0" smtClean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  <a:t>DEWASA/ANAK/BAYI </a:t>
            </a:r>
            <a:r>
              <a:rPr lang="id-ID" sz="2000" b="1" cap="none" spc="-30" dirty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  <a:t>TERDUGA ATAU </a:t>
            </a:r>
            <a:r>
              <a:rPr lang="id-ID" sz="2000" b="1" cap="none" spc="-30" dirty="0" smtClean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  <a:t>POSITIF</a:t>
            </a:r>
            <a:r>
              <a:rPr lang="id-ID" sz="2000" cap="none" dirty="0" smtClean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id-ID" sz="2000" b="1" cap="none" spc="-3" dirty="0" smtClean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  <a:t>COVID-19</a:t>
            </a:r>
            <a:r>
              <a:rPr lang="id-ID" sz="2000" cap="none" dirty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  <a:t/>
            </a:r>
            <a:br>
              <a:rPr lang="id-ID" sz="2000" cap="none" dirty="0">
                <a:solidFill>
                  <a:srgbClr val="7030A0"/>
                </a:solidFill>
                <a:latin typeface="Times New Roman"/>
                <a:ea typeface="+mn-ea"/>
                <a:cs typeface="Times New Roman"/>
              </a:rPr>
            </a:b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28600" y="1676400"/>
            <a:ext cx="8458200" cy="21336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pPr marL="361950" indent="-361950">
              <a:buNone/>
            </a:pPr>
            <a:r>
              <a:rPr lang="id-ID" b="1" dirty="0" smtClean="0">
                <a:latin typeface="Times New Roman" pitchFamily="18" charset="0"/>
                <a:cs typeface="Times New Roman" pitchFamily="18" charset="0"/>
              </a:rPr>
              <a:t>3. Pertimbangkan kelayakan untuk memulai dan melanjutkan resusitasi:</a:t>
            </a:r>
          </a:p>
          <a:p>
            <a:pPr marL="901700" indent="-539750"/>
            <a:r>
              <a:rPr lang="id-ID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d-ID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faktor usia, komorbiditas ( penyakit penyerta ), dan keparahan penyakit berdampak terhadap kesuksesan resusitasi</a:t>
            </a:r>
            <a:endParaRPr lang="id-ID" dirty="0">
              <a:solidFill>
                <a:schemeClr val="accent3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5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77464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228600" y="457200"/>
            <a:ext cx="8458200" cy="1524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0" tIns="15875" rIns="0" bIns="0" rtlCol="0">
            <a:noAutofit/>
          </a:bodyPr>
          <a:lstStyle/>
          <a:p>
            <a:pPr marL="12700" algn="ctr">
              <a:lnSpc>
                <a:spcPct val="150000"/>
              </a:lnSpc>
            </a:pPr>
            <a:r>
              <a:rPr sz="2800" b="1" spc="-15" dirty="0" smtClean="0">
                <a:solidFill>
                  <a:srgbClr val="7030A0"/>
                </a:solidFill>
                <a:latin typeface="Calibri"/>
                <a:cs typeface="Calibri"/>
              </a:rPr>
              <a:t>LANGKAH UTAMA CPR DEWASA, ANAK, DAN BAYI</a:t>
            </a:r>
            <a:r>
              <a:rPr sz="2800" dirty="0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endParaRPr sz="2800" dirty="0" smtClean="0">
              <a:solidFill>
                <a:srgbClr val="7030A0"/>
              </a:solidFill>
              <a:latin typeface="Calibri"/>
              <a:cs typeface="Calibri"/>
            </a:endParaRPr>
          </a:p>
          <a:p>
            <a:pPr marL="12700" algn="ctr">
              <a:lnSpc>
                <a:spcPct val="150000"/>
              </a:lnSpc>
            </a:pPr>
            <a:r>
              <a:rPr lang="id-ID" sz="2800" b="1" spc="1" dirty="0" smtClean="0">
                <a:solidFill>
                  <a:srgbClr val="7030A0"/>
                </a:solidFill>
                <a:latin typeface="Calibri"/>
                <a:cs typeface="Calibri"/>
              </a:rPr>
              <a:t>SUSPECT</a:t>
            </a:r>
            <a:r>
              <a:rPr lang="id-ID" sz="2800" dirty="0" smtClean="0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r>
              <a:rPr sz="2800" b="1" spc="-23" dirty="0" smtClean="0">
                <a:solidFill>
                  <a:srgbClr val="7030A0"/>
                </a:solidFill>
                <a:latin typeface="Calibri"/>
                <a:cs typeface="Calibri"/>
              </a:rPr>
              <a:t>ATAU TERKONFIRMASI COVID-19</a:t>
            </a:r>
            <a:endParaRPr sz="2800" dirty="0">
              <a:solidFill>
                <a:srgbClr val="7030A0"/>
              </a:solidFill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78939" y="2396109"/>
            <a:ext cx="394320" cy="21877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0" tIns="20955" rIns="0" bIns="0" rtlCol="0">
            <a:noAutofit/>
          </a:bodyPr>
          <a:lstStyle/>
          <a:p>
            <a:pPr marL="12700">
              <a:lnSpc>
                <a:spcPts val="3300"/>
              </a:lnSpc>
            </a:pPr>
            <a:r>
              <a:rPr sz="3200" dirty="0" smtClean="0">
                <a:solidFill>
                  <a:srgbClr val="FF0000"/>
                </a:solidFill>
                <a:latin typeface="Calibri"/>
                <a:cs typeface="Calibri"/>
              </a:rPr>
              <a:t>1.</a:t>
            </a:r>
            <a:endParaRPr sz="3200" dirty="0">
              <a:solidFill>
                <a:srgbClr val="FF0000"/>
              </a:solidFill>
              <a:latin typeface="Calibri"/>
              <a:cs typeface="Calibri"/>
            </a:endParaRPr>
          </a:p>
          <a:p>
            <a:pPr marL="12700" marR="33">
              <a:lnSpc>
                <a:spcPct val="101725"/>
              </a:lnSpc>
              <a:spcBef>
                <a:spcPts val="528"/>
              </a:spcBef>
            </a:pPr>
            <a:r>
              <a:rPr sz="3200" spc="-4" dirty="0" smtClean="0">
                <a:solidFill>
                  <a:srgbClr val="FF0000"/>
                </a:solidFill>
                <a:latin typeface="Calibri"/>
                <a:cs typeface="Calibri"/>
              </a:rPr>
              <a:t>2.</a:t>
            </a:r>
            <a:endParaRPr sz="3200" dirty="0">
              <a:solidFill>
                <a:srgbClr val="FF0000"/>
              </a:solidFill>
              <a:latin typeface="Calibri"/>
              <a:cs typeface="Calibri"/>
            </a:endParaRPr>
          </a:p>
          <a:p>
            <a:pPr marL="12700">
              <a:lnSpc>
                <a:spcPct val="101725"/>
              </a:lnSpc>
              <a:spcBef>
                <a:spcPts val="716"/>
              </a:spcBef>
            </a:pPr>
            <a:r>
              <a:rPr sz="3200" dirty="0" smtClean="0">
                <a:solidFill>
                  <a:srgbClr val="FF0000"/>
                </a:solidFill>
                <a:latin typeface="Calibri"/>
                <a:cs typeface="Calibri"/>
              </a:rPr>
              <a:t>3.</a:t>
            </a:r>
            <a:endParaRPr sz="3200" dirty="0">
              <a:solidFill>
                <a:srgbClr val="FF0000"/>
              </a:solidFill>
              <a:latin typeface="Calibri"/>
              <a:cs typeface="Calibri"/>
            </a:endParaRPr>
          </a:p>
          <a:p>
            <a:pPr marL="12700">
              <a:lnSpc>
                <a:spcPct val="101725"/>
              </a:lnSpc>
              <a:spcBef>
                <a:spcPts val="696"/>
              </a:spcBef>
            </a:pPr>
            <a:r>
              <a:rPr sz="3200" dirty="0" smtClean="0">
                <a:solidFill>
                  <a:srgbClr val="FF0000"/>
                </a:solidFill>
                <a:latin typeface="Calibri"/>
                <a:cs typeface="Calibri"/>
              </a:rPr>
              <a:t>4.</a:t>
            </a:r>
            <a:endParaRPr sz="32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2192401" y="2396109"/>
            <a:ext cx="5068546" cy="218770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0" tIns="20955" rIns="0" bIns="0" rtlCol="0">
            <a:noAutofit/>
          </a:bodyPr>
          <a:lstStyle/>
          <a:p>
            <a:pPr marL="12700" marR="61714">
              <a:lnSpc>
                <a:spcPts val="3300"/>
              </a:lnSpc>
            </a:pPr>
            <a:r>
              <a:rPr sz="3200" b="1" spc="-1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Gunakan APD Terlebih dahulu</a:t>
            </a:r>
            <a:endParaRPr sz="3200" b="1" dirty="0">
              <a:solidFill>
                <a:schemeClr val="accent3">
                  <a:lumMod val="75000"/>
                </a:schemeClr>
              </a:solidFill>
              <a:latin typeface="Calibri"/>
              <a:cs typeface="Calibri"/>
            </a:endParaRPr>
          </a:p>
          <a:p>
            <a:pPr marL="12700" marR="61714">
              <a:lnSpc>
                <a:spcPct val="101725"/>
              </a:lnSpc>
              <a:spcBef>
                <a:spcPts val="528"/>
              </a:spcBef>
            </a:pPr>
            <a:r>
              <a:rPr sz="3200" b="1" spc="-10" dirty="0" err="1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Batasi</a:t>
            </a:r>
            <a:r>
              <a:rPr sz="3200" b="1" spc="-1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sz="3200" b="1" spc="-10" dirty="0" err="1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Personel</a:t>
            </a:r>
            <a:r>
              <a:rPr sz="3200" b="1" spc="-1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max 4 orang</a:t>
            </a:r>
            <a:endParaRPr sz="3200" b="1" dirty="0">
              <a:solidFill>
                <a:schemeClr val="accent3">
                  <a:lumMod val="75000"/>
                </a:schemeClr>
              </a:solidFill>
              <a:latin typeface="Calibri"/>
              <a:cs typeface="Calibri"/>
            </a:endParaRPr>
          </a:p>
          <a:p>
            <a:pPr marL="12700">
              <a:lnSpc>
                <a:spcPts val="4600"/>
              </a:lnSpc>
              <a:spcBef>
                <a:spcPts val="370"/>
              </a:spcBef>
            </a:pPr>
            <a:r>
              <a:rPr sz="3200" b="1" spc="-54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P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e</a:t>
            </a:r>
            <a:r>
              <a:rPr sz="3200" b="1" spc="9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r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t</a:t>
            </a:r>
            <a:r>
              <a:rPr sz="3200" b="1" spc="9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i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mb</a:t>
            </a:r>
            <a:r>
              <a:rPr sz="3200" b="1" spc="4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a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ng</a:t>
            </a:r>
            <a:r>
              <a:rPr sz="3200" b="1" spc="-64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k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an</a:t>
            </a:r>
            <a:r>
              <a:rPr sz="3200" b="1" spc="19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sz="3200" b="1" spc="-64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K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e</a:t>
            </a:r>
            <a:r>
              <a:rPr sz="3200" b="1" spc="9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l</a:t>
            </a:r>
            <a:r>
              <a:rPr sz="3200" b="1" spc="-5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ay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a</a:t>
            </a:r>
            <a:r>
              <a:rPr sz="3200" b="1" spc="-44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k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an</a:t>
            </a:r>
            <a:r>
              <a:rPr sz="3200" b="1" spc="-9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CPR Mul</a:t>
            </a:r>
            <a:r>
              <a:rPr sz="3200" b="1" spc="14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a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i A</a:t>
            </a:r>
            <a:r>
              <a:rPr sz="3200" b="1" spc="9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l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ur RJP </a:t>
            </a:r>
            <a:r>
              <a:rPr sz="3200" b="1" spc="9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(</a:t>
            </a:r>
            <a:r>
              <a:rPr sz="3200" b="1" spc="0" dirty="0" smtClean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DR-CAB)</a:t>
            </a:r>
            <a:endParaRPr sz="3200" b="1" dirty="0">
              <a:solidFill>
                <a:schemeClr val="accent3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6</a:t>
            </a:fld>
            <a:endParaRPr kumimoji="0"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Kriteria algoritme Bls pedriatrik 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 smtClean="0"/>
              <a:t>Untuk CPR berkualitas tinggi:</a:t>
            </a:r>
          </a:p>
          <a:p>
            <a:r>
              <a:rPr lang="id-ID" dirty="0" smtClean="0"/>
              <a:t>Rata rata 100 – 200 kompresi permenit</a:t>
            </a:r>
          </a:p>
          <a:p>
            <a:r>
              <a:rPr lang="id-ID" dirty="0" smtClean="0"/>
              <a:t>Kedalaman kompresi sepertiga diameter dada</a:t>
            </a:r>
          </a:p>
          <a:p>
            <a:r>
              <a:rPr lang="id-ID" dirty="0" smtClean="0"/>
              <a:t>Biarkan recoil dada diantara kompresi</a:t>
            </a:r>
          </a:p>
          <a:p>
            <a:r>
              <a:rPr lang="id-ID" dirty="0" smtClean="0"/>
              <a:t>Minimalkan interupsi kompresi dada</a:t>
            </a:r>
          </a:p>
          <a:p>
            <a:r>
              <a:rPr lang="id-ID" dirty="0" smtClean="0"/>
              <a:t>Jangan over ventilasi</a:t>
            </a:r>
            <a:endParaRPr lang="id-ID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7</a:t>
            </a:fld>
            <a:endParaRPr kumimoji="0"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1934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eaLnBrk="1" latinLnBrk="0" hangingPunct="1"/>
            <a:r>
              <a:rPr lang="id-ID" smtClean="0"/>
              <a:t>1/8/2020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1" latinLnBrk="0" hangingPunct="1"/>
            <a:fld id="{CA15C064-DD44-4CAC-873E-2D1F54821676}" type="slidenum">
              <a:rPr kumimoji="0" lang="en-US" smtClean="0"/>
              <a:pPr eaLnBrk="1" latinLnBrk="0" hangingPunct="1"/>
              <a:t>8</a:t>
            </a:fld>
            <a:endParaRPr kumimoji="0"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kumimoji="0" lang="en-US" smtClean="0"/>
              <a:t>IGD RS IMANUEL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56611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9144000" cy="682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id-ID" dirty="0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YOSAFAT YUS RENDRA</a:t>
            </a:r>
            <a:endParaRPr lang="id-ID" dirty="0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/>
          <a:lstStyle/>
          <a:p>
            <a:fld id="{46A9837C-6600-4938-B32A-D62EC7B2344D}" type="slidenum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9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61950"/>
            <a:ext cx="8587680" cy="613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/>
          <a:lstStyle/>
          <a:p>
            <a:fld id="{887B0160-68A6-4233-AFAD-06AB31CC36A9}" type="datetime1">
              <a:rPr lang="id-ID" smtClean="0">
                <a:solidFill>
                  <a:srgbClr val="E7DEC9">
                    <a:shade val="50000"/>
                    <a:satMod val="200000"/>
                  </a:srgbClr>
                </a:solidFill>
              </a:rPr>
              <a:t>22/12/2021</a:t>
            </a:fld>
            <a:endParaRPr lang="id-ID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46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679</TotalTime>
  <Words>452</Words>
  <Application>Microsoft Office PowerPoint</Application>
  <PresentationFormat>On-screen Show (4:3)</PresentationFormat>
  <Paragraphs>122</Paragraphs>
  <Slides>19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Oriel</vt:lpstr>
      <vt:lpstr>Solstice</vt:lpstr>
      <vt:lpstr>1_Solstice</vt:lpstr>
      <vt:lpstr>PowerPoint Presentation</vt:lpstr>
      <vt:lpstr>Pre test</vt:lpstr>
      <vt:lpstr>PowerPoint Presentation</vt:lpstr>
      <vt:lpstr>PowerPoint Presentation</vt:lpstr>
      <vt:lpstr>PRINSIP UMUM RESUSITASI PADA PASIEN DEWASA/ANAK/BAYI TERDUGA ATAU POSITIF COVID-19 </vt:lpstr>
      <vt:lpstr>PowerPoint Presentation</vt:lpstr>
      <vt:lpstr>Kriteria algoritme Bls pedriatrik </vt:lpstr>
      <vt:lpstr>PowerPoint Presentation</vt:lpstr>
      <vt:lpstr>PowerPoint Presentation</vt:lpstr>
      <vt:lpstr>PowerPoint Presentation</vt:lpstr>
      <vt:lpstr>CODE BLUE SYSTEM</vt:lpstr>
      <vt:lpstr>Penyebab cardiac arest</vt:lpstr>
      <vt:lpstr>Lethal Aritmia</vt:lpstr>
      <vt:lpstr>PowerPoint Presentation</vt:lpstr>
      <vt:lpstr>Obat resusitasi pediatrik</vt:lpstr>
      <vt:lpstr>PowerPoint Presentation</vt:lpstr>
      <vt:lpstr>PowerPoint Presentation</vt:lpstr>
      <vt:lpstr>Post test</vt:lpstr>
      <vt:lpstr>Trimakasih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27</cp:revision>
  <dcterms:modified xsi:type="dcterms:W3CDTF">2021-12-22T07:54:22Z</dcterms:modified>
</cp:coreProperties>
</file>